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7" r:id="rId5"/>
    <p:sldId id="260" r:id="rId6"/>
    <p:sldId id="259" r:id="rId7"/>
    <p:sldId id="258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userDrawn="1">
          <p15:clr>
            <a:srgbClr val="A4A3A4"/>
          </p15:clr>
        </p15:guide>
        <p15:guide id="7" orient="horz" pos="4320" userDrawn="1">
          <p15:clr>
            <a:srgbClr val="A4A3A4"/>
          </p15:clr>
        </p15:guide>
        <p15:guide id="8" pos="120" userDrawn="1">
          <p15:clr>
            <a:srgbClr val="A4A3A4"/>
          </p15:clr>
        </p15:guide>
        <p15:guide id="9" pos="7560" userDrawn="1">
          <p15:clr>
            <a:srgbClr val="A4A3A4"/>
          </p15:clr>
        </p15:guide>
        <p15:guide id="10" orient="horz" pos="3456" userDrawn="1">
          <p15:clr>
            <a:srgbClr val="A4A3A4"/>
          </p15:clr>
        </p15:guide>
        <p15:guide id="11" orient="horz" pos="2592" userDrawn="1">
          <p15:clr>
            <a:srgbClr val="A4A3A4"/>
          </p15:clr>
        </p15:guide>
        <p15:guide id="12" orient="horz" pos="1728" userDrawn="1">
          <p15:clr>
            <a:srgbClr val="A4A3A4"/>
          </p15:clr>
        </p15:guide>
        <p15:guide id="13" orient="horz" pos="864" userDrawn="1">
          <p15:clr>
            <a:srgbClr val="A4A3A4"/>
          </p15:clr>
        </p15:guide>
        <p15:guide id="14" orient="horz" pos="3888" userDrawn="1">
          <p15:clr>
            <a:srgbClr val="A4A3A4"/>
          </p15:clr>
        </p15:guide>
        <p15:guide id="15" orient="horz" pos="3024" userDrawn="1">
          <p15:clr>
            <a:srgbClr val="A4A3A4"/>
          </p15:clr>
        </p15:guide>
        <p15:guide id="16" orient="horz" pos="2160" userDrawn="1">
          <p15:clr>
            <a:srgbClr val="A4A3A4"/>
          </p15:clr>
        </p15:guide>
        <p15:guide id="17" orient="horz" pos="1296" userDrawn="1">
          <p15:clr>
            <a:srgbClr val="A4A3A4"/>
          </p15:clr>
        </p15:guide>
        <p15:guide id="18" orient="horz" pos="432" userDrawn="1">
          <p15:clr>
            <a:srgbClr val="A4A3A4"/>
          </p15:clr>
        </p15:guide>
        <p15:guide id="19" userDrawn="1">
          <p15:clr>
            <a:srgbClr val="A4A3A4"/>
          </p15:clr>
        </p15:guide>
        <p15:guide id="20" pos="7680" userDrawn="1">
          <p15:clr>
            <a:srgbClr val="A4A3A4"/>
          </p15:clr>
        </p15:guide>
        <p15:guide id="21" pos="1920" userDrawn="1">
          <p15:clr>
            <a:srgbClr val="A4A3A4"/>
          </p15:clr>
        </p15:guide>
        <p15:guide id="22" pos="3840" userDrawn="1">
          <p15:clr>
            <a:srgbClr val="A4A3A4"/>
          </p15:clr>
        </p15:guide>
        <p15:guide id="23" pos="5760" userDrawn="1">
          <p15:clr>
            <a:srgbClr val="A4A3A4"/>
          </p15:clr>
        </p15:guide>
        <p15:guide id="24" pos="960" userDrawn="1">
          <p15:clr>
            <a:srgbClr val="A4A3A4"/>
          </p15:clr>
        </p15:guide>
        <p15:guide id="25" pos="2880" userDrawn="1">
          <p15:clr>
            <a:srgbClr val="A4A3A4"/>
          </p15:clr>
        </p15:guide>
        <p15:guide id="26" pos="4800" userDrawn="1">
          <p15:clr>
            <a:srgbClr val="A4A3A4"/>
          </p15:clr>
        </p15:guide>
        <p15:guide id="27" pos="6720" userDrawn="1">
          <p15:clr>
            <a:srgbClr val="A4A3A4"/>
          </p15:clr>
        </p15:guide>
        <p15:guide id="28" pos="1440" userDrawn="1">
          <p15:clr>
            <a:srgbClr val="A4A3A4"/>
          </p15:clr>
        </p15:guide>
        <p15:guide id="29" pos="480" userDrawn="1">
          <p15:clr>
            <a:srgbClr val="A4A3A4"/>
          </p15:clr>
        </p15:guide>
        <p15:guide id="30" pos="2400" userDrawn="1">
          <p15:clr>
            <a:srgbClr val="A4A3A4"/>
          </p15:clr>
        </p15:guide>
        <p15:guide id="31" pos="3360" userDrawn="1">
          <p15:clr>
            <a:srgbClr val="A4A3A4"/>
          </p15:clr>
        </p15:guide>
        <p15:guide id="32" pos="4320" userDrawn="1">
          <p15:clr>
            <a:srgbClr val="A4A3A4"/>
          </p15:clr>
        </p15:guide>
        <p15:guide id="33" pos="5280" userDrawn="1">
          <p15:clr>
            <a:srgbClr val="A4A3A4"/>
          </p15:clr>
        </p15:guide>
        <p15:guide id="34" pos="6240" userDrawn="1">
          <p15:clr>
            <a:srgbClr val="A4A3A4"/>
          </p15:clr>
        </p15:guide>
        <p15:guide id="35" pos="7200" userDrawn="1">
          <p15:clr>
            <a:srgbClr val="A4A3A4"/>
          </p15:clr>
        </p15:guide>
        <p15:guide id="36" orient="horz" pos="4224" userDrawn="1">
          <p15:clr>
            <a:srgbClr val="A4A3A4"/>
          </p15:clr>
        </p15:guide>
        <p15:guide id="37" orient="horz" pos="96" userDrawn="1">
          <p15:clr>
            <a:srgbClr val="A4A3A4"/>
          </p15:clr>
        </p15:guide>
        <p15:guide id="38" orient="horz" pos="4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A0C2F"/>
    <a:srgbClr val="8C908E"/>
    <a:srgbClr val="BC1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5" autoAdjust="0"/>
    <p:restoredTop sz="86397" autoAdjust="0"/>
  </p:normalViewPr>
  <p:slideViewPr>
    <p:cSldViewPr snapToGrid="0" snapToObjects="1" showGuides="1">
      <p:cViewPr varScale="1">
        <p:scale>
          <a:sx n="80" d="100"/>
          <a:sy n="80" d="100"/>
        </p:scale>
        <p:origin x="1755" y="45"/>
      </p:cViewPr>
      <p:guideLst>
        <p:guide orient="horz"/>
        <p:guide orient="horz" pos="4320"/>
        <p:guide pos="120"/>
        <p:guide pos="7560"/>
        <p:guide orient="horz" pos="3456"/>
        <p:guide orient="horz" pos="2592"/>
        <p:guide orient="horz" pos="1728"/>
        <p:guide orient="horz" pos="864"/>
        <p:guide orient="horz" pos="3888"/>
        <p:guide orient="horz" pos="3024"/>
        <p:guide orient="horz" pos="2160"/>
        <p:guide orient="horz" pos="1296"/>
        <p:guide orient="horz" pos="432"/>
        <p:guide/>
        <p:guide pos="7680"/>
        <p:guide pos="1920"/>
        <p:guide pos="3840"/>
        <p:guide pos="5760"/>
        <p:guide pos="960"/>
        <p:guide pos="2880"/>
        <p:guide pos="4800"/>
        <p:guide pos="6720"/>
        <p:guide pos="1440"/>
        <p:guide pos="480"/>
        <p:guide pos="2400"/>
        <p:guide pos="3360"/>
        <p:guide pos="4320"/>
        <p:guide pos="5280"/>
        <p:guide pos="6240"/>
        <p:guide pos="7200"/>
        <p:guide orient="horz" pos="4224"/>
        <p:guide orient="horz" pos="96"/>
        <p:guide orient="horz" pos="4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011D7-FE6A-4143-A824-E8F0009F4A74}" type="datetimeFigureOut">
              <a:t>6/22/2022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BF397-2A2E-5243-9C89-299CAB272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BF397-2A2E-5243-9C89-299CAB2723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7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4572000" cy="68660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C1E3E"/>
              </a:solidFill>
              <a:latin typeface="Georgia" panose="02040502050405020303" pitchFamily="18" charset="0"/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85468" y="81079"/>
            <a:ext cx="4483743" cy="6695842"/>
            <a:chOff x="85468" y="81079"/>
            <a:chExt cx="4486532" cy="6695842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85468" y="81079"/>
              <a:ext cx="4486532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5468" y="81079"/>
              <a:ext cx="0" cy="6695842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468" y="6776921"/>
              <a:ext cx="4486532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330496"/>
            <a:ext cx="2053177" cy="298330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47" y="6044195"/>
            <a:ext cx="2410647" cy="601781"/>
          </a:xfrm>
          <a:prstGeom prst="rect">
            <a:avLst/>
          </a:prstGeom>
        </p:spPr>
      </p:pic>
      <p:sp>
        <p:nvSpPr>
          <p:cNvPr id="37" name="Picture Placeholder 36"/>
          <p:cNvSpPr>
            <a:spLocks noGrp="1"/>
          </p:cNvSpPr>
          <p:nvPr>
            <p:ph type="pic" sz="quarter" idx="13" hasCustomPrompt="1"/>
          </p:nvPr>
        </p:nvSpPr>
        <p:spPr>
          <a:xfrm>
            <a:off x="4568825" y="0"/>
            <a:ext cx="7623175" cy="6865938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icon and select an image. Use the CROP tool under the PICTURE FORMAT tab to adjust.</a:t>
            </a:r>
          </a:p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86606" y="1776413"/>
            <a:ext cx="2760662" cy="1652587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  <a:lvl3pPr marL="914400" indent="0">
              <a:buNone/>
              <a:defRPr sz="3600"/>
            </a:lvl3pPr>
            <a:lvl4pPr marL="1371600" indent="0">
              <a:buNone/>
              <a:defRPr sz="3600"/>
            </a:lvl4pPr>
            <a:lvl5pPr marL="1828800" indent="0">
              <a:buNone/>
              <a:defRPr sz="3600"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994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454" y="-165260"/>
            <a:ext cx="471091" cy="68450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96595" y="206463"/>
            <a:ext cx="10910887" cy="67786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0" i="0" u="none" baseline="0">
                <a:latin typeface="Georgia" panose="02040502050405020303" pitchFamily="18" charset="0"/>
                <a:ea typeface="Georgia" panose="02040502050405020303" pitchFamily="18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sz="3600" b="1" i="0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72847" y="1230923"/>
            <a:ext cx="10910888" cy="45777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latin typeface="Georgia" panose="02040502050405020303" pitchFamily="18" charset="0"/>
                <a:ea typeface="Georgia" panose="02040502050405020303" pitchFamily="18" charset="0"/>
                <a:cs typeface="Arial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177221" y="6282076"/>
            <a:ext cx="562541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5A9C333-8DEA-A549-BB52-FB8135D4E171}" type="slidenum">
              <a:rPr lang="en-US" sz="1800" b="0" i="0" u="none">
                <a:solidFill>
                  <a:schemeClr val="tx1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pPr algn="l"/>
              <a:t>‹#›</a:t>
            </a:fld>
            <a:endParaRPr lang="en-US" sz="1800" b="0" i="0" u="none" dirty="0">
              <a:solidFill>
                <a:schemeClr val="tx1"/>
              </a:solidFill>
              <a:latin typeface="Georgia" panose="02040502050405020303" pitchFamily="18" charset="0"/>
              <a:ea typeface="Arial" charset="0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70" y="6248810"/>
            <a:ext cx="1909689" cy="4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978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2117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C31D-D603-AD4D-9D1C-921DA5F7AA0A}" type="datetime1"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A8D9C27B-B23D-7147-B542-1233E53230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1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eilbend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763069" y="1661662"/>
            <a:ext cx="6516806" cy="190040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Notes on “The </a:t>
            </a:r>
            <a:r>
              <a:rPr lang="en-US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Impact Of B Lab Certification On Firm </a:t>
            </a:r>
            <a:r>
              <a:rPr lang="en-US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Growth”,</a:t>
            </a:r>
            <a:br>
              <a:rPr lang="en-US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Simon C. Parker, Edward N. Gamble,</a:t>
            </a:r>
            <a:br>
              <a:rPr lang="en-US" sz="28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Peter W. </a:t>
            </a:r>
            <a:r>
              <a:rPr lang="en-US" sz="2800" dirty="0" err="1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Moroz</a:t>
            </a:r>
            <a:r>
              <a:rPr lang="en-US" sz="28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sz="2800" dirty="0" err="1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Oana</a:t>
            </a:r>
            <a:r>
              <a:rPr lang="en-US" sz="28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Branzei</a:t>
            </a:r>
            <a:r>
              <a:rPr lang="en-US" sz="28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(2019)</a:t>
            </a:r>
            <a:endParaRPr lang="en-US" sz="72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3666" y="3705366"/>
            <a:ext cx="545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Published in Academy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of Management Discoveries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, 5(1), 57-77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4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2846" y="1230922"/>
            <a:ext cx="11200705" cy="53472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US" sz="2400" dirty="0" smtClean="0"/>
              <a:t>These notes are made on published research papers. 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They are intended to make </a:t>
            </a:r>
            <a:r>
              <a:rPr lang="en-US" sz="2400" dirty="0" smtClean="0"/>
              <a:t>findings </a:t>
            </a:r>
            <a:r>
              <a:rPr lang="en-US" sz="2400" dirty="0" smtClean="0"/>
              <a:t>of academic research more accessible to those </a:t>
            </a:r>
            <a:r>
              <a:rPr lang="en-US" sz="2400" dirty="0" smtClean="0"/>
              <a:t>interested </a:t>
            </a:r>
            <a:r>
              <a:rPr lang="en-US" sz="2400" dirty="0" smtClean="0"/>
              <a:t>in B </a:t>
            </a:r>
            <a:r>
              <a:rPr lang="en-US" sz="2400" dirty="0" smtClean="0"/>
              <a:t>Corps who </a:t>
            </a:r>
            <a:r>
              <a:rPr lang="en-US" sz="2400" dirty="0" smtClean="0"/>
              <a:t>might not normally read the academic  literature.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I have tried </a:t>
            </a:r>
            <a:r>
              <a:rPr lang="en-US" sz="2400" dirty="0" smtClean="0"/>
              <a:t>to </a:t>
            </a:r>
            <a:r>
              <a:rPr lang="en-US" sz="2400" dirty="0" smtClean="0"/>
              <a:t>faithfully convey the </a:t>
            </a:r>
            <a:r>
              <a:rPr lang="en-US" sz="2400" dirty="0" smtClean="0"/>
              <a:t>ideas </a:t>
            </a:r>
            <a:r>
              <a:rPr lang="en-US" sz="2400" dirty="0" smtClean="0"/>
              <a:t>while adopting everyday language and omitting </a:t>
            </a:r>
            <a:r>
              <a:rPr lang="en-US" sz="2400" dirty="0" smtClean="0"/>
              <a:t>details </a:t>
            </a:r>
            <a:r>
              <a:rPr lang="en-US" sz="2400" dirty="0" smtClean="0"/>
              <a:t>important to </a:t>
            </a:r>
            <a:r>
              <a:rPr lang="en-US" sz="2400" dirty="0" smtClean="0"/>
              <a:t>academics but which don’t impact the core message.</a:t>
            </a:r>
            <a:endParaRPr lang="en-US" sz="2400" dirty="0" smtClean="0"/>
          </a:p>
          <a:p>
            <a:pPr>
              <a:lnSpc>
                <a:spcPct val="130000"/>
              </a:lnSpc>
            </a:pPr>
            <a:r>
              <a:rPr lang="en-US" sz="2400" dirty="0" smtClean="0"/>
              <a:t>That said, I am sure that I will not do this perfectly not least because the literature involves scholars using many different approaches.  If </a:t>
            </a:r>
            <a:r>
              <a:rPr lang="en-US" sz="2400" dirty="0" smtClean="0"/>
              <a:t>any authors feel </a:t>
            </a:r>
            <a:r>
              <a:rPr lang="en-US" sz="2400" dirty="0" smtClean="0"/>
              <a:t>I have misinterpreted key points please let me know. I’ll be happy to make changes.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Thank you,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Neil Bendle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smtClean="0"/>
              <a:t>Associate Professor Of  Marketing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Terry College of Business</a:t>
            </a:r>
          </a:p>
          <a:p>
            <a:pPr>
              <a:lnSpc>
                <a:spcPct val="130000"/>
              </a:lnSpc>
            </a:pPr>
            <a:r>
              <a:rPr lang="en-US" sz="2400" dirty="0" smtClean="0">
                <a:hlinkClick r:id="rId2"/>
              </a:rPr>
              <a:t>neilbendle.com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latinLnBrk="0" hangingPunct="1"/>
            <a:r>
              <a:rPr lang="en-US" sz="3600" b="0" i="0" kern="1200" baseline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</a:rPr>
              <a:t>B Corp Paper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1" y="1230922"/>
            <a:ext cx="11443646" cy="534729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Third party certification signals </a:t>
            </a:r>
            <a:r>
              <a:rPr lang="en-US" sz="2400" dirty="0" smtClean="0"/>
              <a:t>commitment to a cause</a:t>
            </a:r>
            <a:endParaRPr lang="en-US" sz="2400" dirty="0" smtClean="0"/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B Corp </a:t>
            </a:r>
            <a:r>
              <a:rPr lang="en-US" dirty="0" smtClean="0"/>
              <a:t>certification </a:t>
            </a:r>
            <a:r>
              <a:rPr lang="en-US" dirty="0" smtClean="0"/>
              <a:t>signals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desire to use business as a force for good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Demonstrates firm’s </a:t>
            </a:r>
            <a:r>
              <a:rPr lang="en-US" dirty="0" smtClean="0"/>
              <a:t>concern for </a:t>
            </a:r>
            <a:r>
              <a:rPr lang="en-US" dirty="0" smtClean="0"/>
              <a:t>a </a:t>
            </a:r>
            <a:r>
              <a:rPr lang="en-US" dirty="0" smtClean="0"/>
              <a:t>range of </a:t>
            </a:r>
            <a:r>
              <a:rPr lang="en-US" dirty="0" smtClean="0"/>
              <a:t>stakeholders beyond simply the owners</a:t>
            </a:r>
            <a:endParaRPr lang="en-US" dirty="0" smtClean="0"/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Stakeholders </a:t>
            </a:r>
            <a:r>
              <a:rPr lang="en-US" dirty="0" smtClean="0"/>
              <a:t>being</a:t>
            </a:r>
            <a:r>
              <a:rPr lang="en-US" dirty="0" smtClean="0"/>
              <a:t> </a:t>
            </a:r>
            <a:r>
              <a:rPr lang="en-US" dirty="0" smtClean="0"/>
              <a:t>any entity impacted by the </a:t>
            </a:r>
            <a:r>
              <a:rPr lang="en-US" dirty="0" smtClean="0"/>
              <a:t>firm</a:t>
            </a:r>
            <a:endParaRPr lang="en-US" dirty="0"/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E.g</a:t>
            </a:r>
            <a:r>
              <a:rPr lang="en-US" dirty="0" smtClean="0"/>
              <a:t>., employees, owners, </a:t>
            </a:r>
            <a:r>
              <a:rPr lang="en-US" dirty="0" smtClean="0"/>
              <a:t>local </a:t>
            </a:r>
            <a:r>
              <a:rPr lang="en-US" dirty="0" smtClean="0"/>
              <a:t>community, suppliers, the environment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Certification by a creditable body, such as B </a:t>
            </a:r>
            <a:r>
              <a:rPr lang="en-US" sz="2400" dirty="0" smtClean="0"/>
              <a:t>Labs who provide B Corp certification, </a:t>
            </a:r>
            <a:r>
              <a:rPr lang="en-US" sz="2400" dirty="0" smtClean="0"/>
              <a:t>has clear benefits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Firm </a:t>
            </a:r>
            <a:r>
              <a:rPr lang="en-US" dirty="0" smtClean="0"/>
              <a:t>viewed more positively by potential employees, consumers and potential </a:t>
            </a:r>
            <a:r>
              <a:rPr lang="en-US" dirty="0" smtClean="0"/>
              <a:t>partners</a:t>
            </a:r>
            <a:endParaRPr lang="en-US" dirty="0" smtClean="0"/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The benefits are </a:t>
            </a:r>
            <a:r>
              <a:rPr lang="en-US" sz="2400" dirty="0" smtClean="0"/>
              <a:t>good but </a:t>
            </a:r>
            <a:r>
              <a:rPr lang="en-US" sz="2400" dirty="0" smtClean="0"/>
              <a:t>Simon Parker and colleagues ask </a:t>
            </a:r>
            <a:r>
              <a:rPr lang="en-US" sz="2400" dirty="0" smtClean="0"/>
              <a:t>are there </a:t>
            </a:r>
            <a:r>
              <a:rPr lang="en-US" sz="2400" dirty="0" smtClean="0"/>
              <a:t>downsides</a:t>
            </a:r>
            <a:r>
              <a:rPr lang="en-US" sz="24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It makes sense to ask about downsides, as to </a:t>
            </a:r>
            <a:r>
              <a:rPr lang="en-US" sz="2400" dirty="0" smtClean="0"/>
              <a:t>be credible (convincing to outsiders) the certification must be costly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Or else every firm would </a:t>
            </a:r>
            <a:r>
              <a:rPr lang="en-US" dirty="0" smtClean="0"/>
              <a:t>achieve certification</a:t>
            </a:r>
            <a:r>
              <a:rPr lang="en-US" dirty="0" smtClean="0"/>
              <a:t> </a:t>
            </a:r>
            <a:r>
              <a:rPr lang="en-US" dirty="0" smtClean="0"/>
              <a:t>and the certification would be meaningless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is the effect of these </a:t>
            </a:r>
            <a:r>
              <a:rPr lang="en-US" sz="2400" dirty="0" smtClean="0"/>
              <a:t>costs on firms?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947382" y="160410"/>
            <a:ext cx="10515600" cy="813044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US" dirty="0" smtClean="0">
                <a:solidFill>
                  <a:srgbClr val="000000"/>
                </a:solidFill>
                <a:ea typeface="Georgia" panose="02040502050405020303" pitchFamily="18" charset="0"/>
                <a:cs typeface="Arial" panose="020B0604020202020204" pitchFamily="34" charset="0"/>
              </a:rPr>
              <a:t>The Benefits And Costs of</a:t>
            </a:r>
            <a:r>
              <a:rPr lang="en-US" sz="3600" b="0" i="0" kern="1200" baseline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</a:rPr>
              <a:t> Certification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0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45830" y="1148861"/>
            <a:ext cx="11424139" cy="540888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Georgia" panose="02040502050405020303" pitchFamily="18" charset="0"/>
              </a:rPr>
              <a:t>There direct </a:t>
            </a:r>
            <a:r>
              <a:rPr lang="en-US" sz="2400" dirty="0" smtClean="0">
                <a:latin typeface="Georgia" panose="02040502050405020303" pitchFamily="18" charset="0"/>
              </a:rPr>
              <a:t>fees paid to B Labs for the certification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Yet these are modest and unlikely to significantly impact any firm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Likely </a:t>
            </a:r>
            <a:r>
              <a:rPr lang="en-US" sz="2400" dirty="0" smtClean="0"/>
              <a:t>there are </a:t>
            </a:r>
            <a:r>
              <a:rPr lang="en-US" sz="2400" dirty="0" smtClean="0"/>
              <a:t>much more significant </a:t>
            </a:r>
            <a:r>
              <a:rPr lang="en-US" sz="2400" dirty="0" smtClean="0"/>
              <a:t>costs </a:t>
            </a:r>
            <a:r>
              <a:rPr lang="en-US" sz="2400" dirty="0" smtClean="0"/>
              <a:t>involved in </a:t>
            </a:r>
            <a:r>
              <a:rPr lang="en-US" sz="2400" dirty="0" smtClean="0"/>
              <a:t>reorganization to meet, and demonstrate meeting, the standards required to be a B Corp</a:t>
            </a:r>
            <a:endParaRPr lang="en-US" sz="2400" dirty="0" smtClean="0"/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Many </a:t>
            </a:r>
            <a:r>
              <a:rPr lang="en-US" dirty="0" smtClean="0"/>
              <a:t>of these </a:t>
            </a:r>
            <a:r>
              <a:rPr lang="en-US" dirty="0" smtClean="0"/>
              <a:t>costs may be socially beneficial, and even beneficial for the firm long-term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That said,</a:t>
            </a:r>
            <a:r>
              <a:rPr lang="en-US" dirty="0" smtClean="0"/>
              <a:t> </a:t>
            </a:r>
            <a:r>
              <a:rPr lang="en-US" dirty="0" smtClean="0"/>
              <a:t>they can involve significant </a:t>
            </a:r>
            <a:r>
              <a:rPr lang="en-US" dirty="0" smtClean="0"/>
              <a:t>efforts in the short-term</a:t>
            </a:r>
            <a:endParaRPr lang="en-US" dirty="0" smtClean="0"/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Even if efforts to achieve certification are </a:t>
            </a:r>
            <a:r>
              <a:rPr lang="en-US" dirty="0" smtClean="0"/>
              <a:t>short term/one-off </a:t>
            </a:r>
            <a:r>
              <a:rPr lang="en-US" dirty="0" smtClean="0"/>
              <a:t>they can still</a:t>
            </a:r>
            <a:r>
              <a:rPr lang="en-US" dirty="0" smtClean="0"/>
              <a:t> matter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/>
              <a:t>Note the wide definition of </a:t>
            </a:r>
            <a:r>
              <a:rPr lang="en-US" dirty="0" smtClean="0"/>
              <a:t>costs, which is not dependent on </a:t>
            </a:r>
            <a:r>
              <a:rPr lang="en-US" dirty="0"/>
              <a:t>how </a:t>
            </a:r>
            <a:r>
              <a:rPr lang="en-US" dirty="0" smtClean="0"/>
              <a:t>anything is </a:t>
            </a:r>
            <a:r>
              <a:rPr lang="en-US" dirty="0"/>
              <a:t>accounted </a:t>
            </a:r>
            <a:r>
              <a:rPr lang="en-US" dirty="0" smtClean="0"/>
              <a:t>for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Can </a:t>
            </a:r>
            <a:r>
              <a:rPr lang="en-US" sz="2400" dirty="0" smtClean="0"/>
              <a:t>the effort involved in pursuing B Corp certification </a:t>
            </a:r>
            <a:r>
              <a:rPr lang="en-US" sz="2400" dirty="0" smtClean="0"/>
              <a:t>divert </a:t>
            </a:r>
            <a:r>
              <a:rPr lang="en-US" sz="2400" dirty="0" smtClean="0"/>
              <a:t>management attention away from </a:t>
            </a:r>
            <a:r>
              <a:rPr lang="en-US" sz="2400" dirty="0" smtClean="0"/>
              <a:t>grow</a:t>
            </a:r>
            <a:r>
              <a:rPr lang="en-US" sz="2400" dirty="0" smtClean="0"/>
              <a:t>ing </a:t>
            </a:r>
            <a:r>
              <a:rPr lang="en-US" sz="2400" dirty="0" smtClean="0"/>
              <a:t>the </a:t>
            </a:r>
            <a:r>
              <a:rPr lang="en-US" sz="2400" dirty="0" smtClean="0"/>
              <a:t>firm?</a:t>
            </a:r>
            <a:endParaRPr lang="en-US" sz="2400" dirty="0" smtClean="0"/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May </a:t>
            </a:r>
            <a:r>
              <a:rPr lang="en-US" dirty="0" smtClean="0"/>
              <a:t>be especially </a:t>
            </a:r>
            <a:r>
              <a:rPr lang="en-US" dirty="0" smtClean="0"/>
              <a:t>problematic </a:t>
            </a:r>
            <a:r>
              <a:rPr lang="en-US" dirty="0" smtClean="0"/>
              <a:t>for </a:t>
            </a:r>
            <a:r>
              <a:rPr lang="en-US" dirty="0" smtClean="0"/>
              <a:t>small </a:t>
            </a:r>
            <a:r>
              <a:rPr lang="en-US" dirty="0" smtClean="0"/>
              <a:t>and </a:t>
            </a:r>
            <a:r>
              <a:rPr lang="en-US" dirty="0" smtClean="0"/>
              <a:t>young </a:t>
            </a:r>
            <a:r>
              <a:rPr lang="en-US" dirty="0" smtClean="0"/>
              <a:t>firms that lack </a:t>
            </a:r>
            <a:r>
              <a:rPr lang="en-US" dirty="0" smtClean="0"/>
              <a:t>slack resources to devote to certification</a:t>
            </a:r>
            <a:endParaRPr lang="en-US" dirty="0" smtClean="0"/>
          </a:p>
          <a:p>
            <a:pPr>
              <a:spcBef>
                <a:spcPts val="3000"/>
              </a:spcBef>
            </a:pPr>
            <a:r>
              <a:rPr lang="en-US" sz="2400" i="1" dirty="0" smtClean="0"/>
              <a:t>	Q</a:t>
            </a:r>
            <a:r>
              <a:rPr lang="en-US" sz="2400" i="1" dirty="0" smtClean="0"/>
              <a:t>uestion: </a:t>
            </a:r>
            <a:r>
              <a:rPr lang="en-US" sz="2400" i="1" dirty="0" smtClean="0"/>
              <a:t>Does B Corp Certification Lower Firm Growth </a:t>
            </a:r>
            <a:r>
              <a:rPr lang="en-US" sz="2400" i="1" dirty="0" smtClean="0"/>
              <a:t>In </a:t>
            </a:r>
            <a:r>
              <a:rPr lang="en-US" sz="2400" i="1" dirty="0" smtClean="0"/>
              <a:t>Short Term?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Costs </a:t>
            </a:r>
            <a:r>
              <a:rPr lang="en-US" dirty="0" smtClean="0"/>
              <a:t>Of B</a:t>
            </a:r>
            <a:r>
              <a:rPr lang="en-US" baseline="0" dirty="0" smtClean="0"/>
              <a:t> Corp Certification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9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2847" y="1230922"/>
            <a:ext cx="10910888" cy="5381417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 common </a:t>
            </a:r>
            <a:r>
              <a:rPr lang="en-US" sz="2400" dirty="0" smtClean="0"/>
              <a:t>problem in research using reported data is that firms </a:t>
            </a:r>
            <a:r>
              <a:rPr lang="en-US" sz="2400" dirty="0"/>
              <a:t>&amp;</a:t>
            </a:r>
            <a:r>
              <a:rPr lang="en-US" sz="2400" dirty="0" smtClean="0"/>
              <a:t> </a:t>
            </a:r>
            <a:r>
              <a:rPr lang="en-US" sz="2400" dirty="0" smtClean="0"/>
              <a:t>people who take </a:t>
            </a:r>
            <a:r>
              <a:rPr lang="en-US" sz="2400" dirty="0" smtClean="0"/>
              <a:t>actions </a:t>
            </a:r>
            <a:r>
              <a:rPr lang="en-US" sz="2400" dirty="0" smtClean="0"/>
              <a:t>differ in many respects from those who don’t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You can’t just compare firms </a:t>
            </a:r>
            <a:r>
              <a:rPr lang="en-US" sz="2400" dirty="0" smtClean="0"/>
              <a:t>getting certified </a:t>
            </a:r>
            <a:r>
              <a:rPr lang="en-US" sz="2400" dirty="0" smtClean="0"/>
              <a:t>with those that </a:t>
            </a:r>
            <a:r>
              <a:rPr lang="en-US" sz="2400" dirty="0" smtClean="0"/>
              <a:t>don’t</a:t>
            </a:r>
            <a:endParaRPr lang="en-US" sz="2400" dirty="0" smtClean="0"/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Likely </a:t>
            </a:r>
            <a:r>
              <a:rPr lang="en-US" dirty="0" smtClean="0"/>
              <a:t>many differences between </a:t>
            </a:r>
            <a:r>
              <a:rPr lang="en-US" dirty="0" smtClean="0"/>
              <a:t>certifying and non-certifying firms not </a:t>
            </a:r>
            <a:r>
              <a:rPr lang="en-US" dirty="0" smtClean="0"/>
              <a:t>directly connected to the certification process </a:t>
            </a:r>
            <a:r>
              <a:rPr lang="en-US" dirty="0" smtClean="0"/>
              <a:t>being investigated</a:t>
            </a:r>
            <a:endParaRPr lang="en-US" dirty="0" smtClean="0"/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example, owners choosing certification may </a:t>
            </a:r>
            <a:r>
              <a:rPr lang="en-US" dirty="0" smtClean="0"/>
              <a:t>work </a:t>
            </a:r>
            <a:r>
              <a:rPr lang="en-US" dirty="0" smtClean="0"/>
              <a:t>harder or less </a:t>
            </a:r>
            <a:r>
              <a:rPr lang="en-US" dirty="0" smtClean="0"/>
              <a:t>hard, </a:t>
            </a:r>
            <a:r>
              <a:rPr lang="en-US" dirty="0" smtClean="0"/>
              <a:t>may have more or less traditional business education, may have more or less capital </a:t>
            </a:r>
            <a:r>
              <a:rPr lang="en-US" dirty="0" smtClean="0"/>
              <a:t>available etc…</a:t>
            </a:r>
            <a:endParaRPr lang="en-US" dirty="0" smtClean="0"/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Many things </a:t>
            </a:r>
            <a:r>
              <a:rPr lang="en-US" dirty="0" smtClean="0"/>
              <a:t>could </a:t>
            </a:r>
            <a:r>
              <a:rPr lang="en-US" dirty="0" smtClean="0"/>
              <a:t>impact firm growth but not be directly connected to B Lab certification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To create relatively comparable groups all firms </a:t>
            </a:r>
            <a:r>
              <a:rPr lang="en-US" sz="2400" dirty="0" smtClean="0"/>
              <a:t>analyzed were certified </a:t>
            </a:r>
            <a:r>
              <a:rPr lang="en-US" sz="2400" dirty="0" smtClean="0"/>
              <a:t>but some, largely for random </a:t>
            </a:r>
            <a:r>
              <a:rPr lang="en-US" sz="2400" dirty="0" smtClean="0"/>
              <a:t>reasons</a:t>
            </a:r>
            <a:r>
              <a:rPr lang="en-US" sz="2400" dirty="0" smtClean="0"/>
              <a:t>, certified </a:t>
            </a:r>
            <a:r>
              <a:rPr lang="en-US" sz="2400" dirty="0" smtClean="0"/>
              <a:t>a </a:t>
            </a:r>
            <a:r>
              <a:rPr lang="en-US" sz="2400" dirty="0" smtClean="0"/>
              <a:t>year </a:t>
            </a:r>
            <a:r>
              <a:rPr lang="en-US" sz="2400" dirty="0" smtClean="0"/>
              <a:t>later </a:t>
            </a:r>
            <a:r>
              <a:rPr lang="en-US" sz="2400" dirty="0" smtClean="0"/>
              <a:t>than others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Authors </a:t>
            </a:r>
            <a:r>
              <a:rPr lang="en-US" sz="2400" dirty="0" smtClean="0"/>
              <a:t>looked at </a:t>
            </a:r>
            <a:r>
              <a:rPr lang="en-US" sz="2400" dirty="0" smtClean="0"/>
              <a:t>growth</a:t>
            </a:r>
            <a:r>
              <a:rPr lang="en-US" sz="2400" dirty="0" smtClean="0"/>
              <a:t> </a:t>
            </a:r>
            <a:r>
              <a:rPr lang="en-US" sz="2400" dirty="0" smtClean="0"/>
              <a:t>in revenue </a:t>
            </a:r>
            <a:r>
              <a:rPr lang="en-US" sz="2400" dirty="0" smtClean="0"/>
              <a:t>in the year after </a:t>
            </a:r>
            <a:r>
              <a:rPr lang="en-US" sz="2400" dirty="0" smtClean="0"/>
              <a:t>certification </a:t>
            </a:r>
            <a:r>
              <a:rPr lang="en-US" sz="2400" dirty="0"/>
              <a:t>(2013) compared </a:t>
            </a:r>
            <a:r>
              <a:rPr lang="en-US" sz="2400" dirty="0" smtClean="0"/>
              <a:t>to </a:t>
            </a:r>
            <a:r>
              <a:rPr lang="en-US" sz="2400" dirty="0" smtClean="0"/>
              <a:t>growth </a:t>
            </a:r>
            <a:r>
              <a:rPr lang="en-US" sz="2400" dirty="0" smtClean="0"/>
              <a:t>in </a:t>
            </a:r>
            <a:r>
              <a:rPr lang="en-US" sz="2400" dirty="0" smtClean="0"/>
              <a:t>revenue for </a:t>
            </a:r>
            <a:r>
              <a:rPr lang="en-US" sz="2400" dirty="0" smtClean="0"/>
              <a:t>comparable firms who did not </a:t>
            </a:r>
            <a:r>
              <a:rPr lang="en-US" sz="2400" dirty="0" smtClean="0"/>
              <a:t>certify until </a:t>
            </a:r>
            <a:r>
              <a:rPr lang="en-US" sz="2400" dirty="0" smtClean="0"/>
              <a:t>following </a:t>
            </a:r>
            <a:r>
              <a:rPr lang="en-US" sz="2400" dirty="0" smtClean="0"/>
              <a:t>year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Allied with statistical controls this comparison </a:t>
            </a:r>
            <a:r>
              <a:rPr lang="en-US" sz="2400" dirty="0" smtClean="0"/>
              <a:t>allowed </a:t>
            </a:r>
            <a:r>
              <a:rPr lang="en-US" sz="2400" dirty="0" smtClean="0"/>
              <a:t>authors some reassurance </a:t>
            </a:r>
            <a:r>
              <a:rPr lang="en-US" sz="2400" dirty="0" smtClean="0"/>
              <a:t>that </a:t>
            </a:r>
            <a:r>
              <a:rPr lang="en-US" sz="2400" dirty="0" smtClean="0"/>
              <a:t>difference </a:t>
            </a:r>
            <a:r>
              <a:rPr lang="en-US" sz="2400" dirty="0" smtClean="0"/>
              <a:t>between </a:t>
            </a:r>
            <a:r>
              <a:rPr lang="en-US" sz="2400" dirty="0" smtClean="0"/>
              <a:t>firm </a:t>
            </a:r>
            <a:r>
              <a:rPr lang="en-US" sz="2400" dirty="0" smtClean="0"/>
              <a:t>growth rates </a:t>
            </a:r>
            <a:r>
              <a:rPr lang="en-US" sz="2400" dirty="0" smtClean="0"/>
              <a:t>was </a:t>
            </a:r>
            <a:r>
              <a:rPr lang="en-US" sz="2400" dirty="0" smtClean="0"/>
              <a:t>connected </a:t>
            </a:r>
            <a:r>
              <a:rPr lang="en-US" sz="2400" dirty="0" smtClean="0"/>
              <a:t>to </a:t>
            </a:r>
            <a:r>
              <a:rPr lang="en-US" sz="2400" dirty="0" smtClean="0"/>
              <a:t>certification process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Measuring The Impact Of </a:t>
            </a:r>
            <a:r>
              <a:rPr lang="en-US" baseline="0" dirty="0" smtClean="0"/>
              <a:t>Certification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24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2847" y="1230922"/>
            <a:ext cx="10910888" cy="505387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Database of </a:t>
            </a:r>
            <a:r>
              <a:rPr lang="en-US" sz="2400" dirty="0" smtClean="0"/>
              <a:t>249 privately held </a:t>
            </a:r>
            <a:r>
              <a:rPr lang="en-US" sz="2400" dirty="0" smtClean="0"/>
              <a:t>B Lab </a:t>
            </a:r>
            <a:r>
              <a:rPr lang="en-US" sz="2400" dirty="0" smtClean="0"/>
              <a:t>certified </a:t>
            </a:r>
            <a:r>
              <a:rPr lang="en-US" sz="2400" dirty="0"/>
              <a:t>firms </a:t>
            </a:r>
            <a:r>
              <a:rPr lang="en-US" sz="2400" dirty="0" smtClean="0"/>
              <a:t>who responded </a:t>
            </a:r>
            <a:r>
              <a:rPr lang="en-US" sz="2400" dirty="0" smtClean="0"/>
              <a:t>to survey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Requests were made to a total of 918 firms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Database </a:t>
            </a:r>
            <a:r>
              <a:rPr lang="en-US" dirty="0" smtClean="0"/>
              <a:t>consisted of basic </a:t>
            </a:r>
            <a:r>
              <a:rPr lang="en-US" dirty="0" smtClean="0"/>
              <a:t>firm details, e.g., employee numbers, </a:t>
            </a:r>
            <a:r>
              <a:rPr lang="en-US" dirty="0" smtClean="0"/>
              <a:t>and revenue </a:t>
            </a:r>
            <a:r>
              <a:rPr lang="en-US" dirty="0" smtClean="0"/>
              <a:t>with </a:t>
            </a:r>
            <a:r>
              <a:rPr lang="en-US" dirty="0" smtClean="0"/>
              <a:t> respect to the years 2011-2014</a:t>
            </a:r>
            <a:endParaRPr lang="en-US" dirty="0" smtClean="0"/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These details were combined </a:t>
            </a:r>
            <a:r>
              <a:rPr lang="en-US" dirty="0" smtClean="0"/>
              <a:t>with </a:t>
            </a:r>
            <a:r>
              <a:rPr lang="en-US" dirty="0"/>
              <a:t>audited </a:t>
            </a:r>
            <a:r>
              <a:rPr lang="en-US" dirty="0" smtClean="0"/>
              <a:t>B certification </a:t>
            </a:r>
            <a:r>
              <a:rPr lang="en-US" dirty="0" smtClean="0"/>
              <a:t>scores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authors </a:t>
            </a:r>
            <a:r>
              <a:rPr lang="en-US" sz="2400" dirty="0" smtClean="0"/>
              <a:t>also </a:t>
            </a:r>
            <a:r>
              <a:rPr lang="en-US" sz="2400" dirty="0" smtClean="0"/>
              <a:t>conducted in-depth interviews with </a:t>
            </a:r>
            <a:r>
              <a:rPr lang="en-US" sz="2400" dirty="0" smtClean="0"/>
              <a:t>a number of </a:t>
            </a:r>
            <a:r>
              <a:rPr lang="en-US" sz="2400" dirty="0" smtClean="0"/>
              <a:t>the respondents</a:t>
            </a:r>
            <a:endParaRPr lang="en-US" sz="2400" dirty="0" smtClean="0"/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 smtClean="0"/>
              <a:t>variety of checks </a:t>
            </a:r>
            <a:r>
              <a:rPr lang="en-US" sz="2400" dirty="0" smtClean="0"/>
              <a:t>were performed to show </a:t>
            </a:r>
            <a:r>
              <a:rPr lang="en-US" sz="2400" dirty="0" smtClean="0"/>
              <a:t>the reasonableness of </a:t>
            </a:r>
            <a:r>
              <a:rPr lang="en-US" sz="2400" dirty="0" smtClean="0"/>
              <a:t>the </a:t>
            </a:r>
            <a:r>
              <a:rPr lang="en-US" sz="2400" dirty="0" smtClean="0"/>
              <a:t>work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 smtClean="0"/>
              <a:t>example, using </a:t>
            </a:r>
            <a:r>
              <a:rPr lang="en-US" dirty="0" smtClean="0"/>
              <a:t>other data </a:t>
            </a:r>
            <a:r>
              <a:rPr lang="en-US" dirty="0" smtClean="0"/>
              <a:t>to compare </a:t>
            </a:r>
            <a:r>
              <a:rPr lang="en-US" dirty="0" smtClean="0"/>
              <a:t>firms who just made certification (e.g., score just above </a:t>
            </a:r>
            <a:r>
              <a:rPr lang="en-US" dirty="0" smtClean="0"/>
              <a:t>the 80 point cut off) </a:t>
            </a:r>
            <a:r>
              <a:rPr lang="en-US" dirty="0" smtClean="0"/>
              <a:t>with those who just </a:t>
            </a:r>
            <a:r>
              <a:rPr lang="en-US" dirty="0" smtClean="0"/>
              <a:t>missed (just below)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Checking </a:t>
            </a:r>
            <a:r>
              <a:rPr lang="en-US" dirty="0" smtClean="0"/>
              <a:t>whether those who certified in one year are truly similar </a:t>
            </a:r>
            <a:r>
              <a:rPr lang="en-US" dirty="0" smtClean="0"/>
              <a:t>in their characteristics to </a:t>
            </a:r>
            <a:r>
              <a:rPr lang="en-US" dirty="0" smtClean="0"/>
              <a:t>those certifying another </a:t>
            </a:r>
            <a:r>
              <a:rPr lang="en-US" dirty="0" smtClean="0"/>
              <a:t>year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Looking at the results from firms who certified earlier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Data Used And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3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2847" y="1230923"/>
            <a:ext cx="11173410" cy="457774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Firms certified in 2013 had a 31.4% growth rate before </a:t>
            </a:r>
            <a:r>
              <a:rPr lang="en-US" sz="2400" dirty="0" smtClean="0"/>
              <a:t>certification </a:t>
            </a:r>
            <a:r>
              <a:rPr lang="en-US" sz="2400" dirty="0" smtClean="0"/>
              <a:t>but only 12.2 after certification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Authors give evidence suggesting that it wasn’t </a:t>
            </a:r>
            <a:r>
              <a:rPr lang="en-US" dirty="0" smtClean="0"/>
              <a:t>atypically</a:t>
            </a:r>
            <a:r>
              <a:rPr lang="en-US" dirty="0" smtClean="0"/>
              <a:t> strong </a:t>
            </a:r>
            <a:r>
              <a:rPr lang="en-US" dirty="0" smtClean="0"/>
              <a:t>growth </a:t>
            </a:r>
            <a:r>
              <a:rPr lang="en-US" dirty="0" smtClean="0"/>
              <a:t>rates </a:t>
            </a:r>
            <a:r>
              <a:rPr lang="en-US" dirty="0" smtClean="0"/>
              <a:t>in the prior </a:t>
            </a:r>
            <a:r>
              <a:rPr lang="en-US" dirty="0" smtClean="0"/>
              <a:t>year that explained the drop</a:t>
            </a:r>
            <a:endParaRPr lang="en-US" dirty="0" smtClean="0"/>
          </a:p>
          <a:p>
            <a:pPr marL="342900" indent="-3429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No </a:t>
            </a:r>
            <a:r>
              <a:rPr lang="en-US" sz="2400" dirty="0" smtClean="0"/>
              <a:t>significant difference between growth rates </a:t>
            </a:r>
            <a:r>
              <a:rPr lang="en-US" sz="2400" dirty="0" smtClean="0"/>
              <a:t>over the periods for </a:t>
            </a:r>
            <a:r>
              <a:rPr lang="en-US" sz="2400" dirty="0" smtClean="0"/>
              <a:t>firms that did not </a:t>
            </a:r>
            <a:r>
              <a:rPr lang="en-US" sz="2400" dirty="0" smtClean="0"/>
              <a:t>certify in 2013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authors </a:t>
            </a:r>
            <a:r>
              <a:rPr lang="en-US" sz="2400" dirty="0" smtClean="0"/>
              <a:t>dig </a:t>
            </a:r>
            <a:r>
              <a:rPr lang="en-US" sz="2400" dirty="0" smtClean="0"/>
              <a:t>into </a:t>
            </a:r>
            <a:r>
              <a:rPr lang="en-US" sz="2400" dirty="0" smtClean="0"/>
              <a:t>results and find the smallest and the youngest firms are the one’s whose growth falls immediately after certification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Authors </a:t>
            </a:r>
            <a:r>
              <a:rPr lang="en-US" dirty="0" smtClean="0"/>
              <a:t>suggest this might be because these firms typically have fewer slack </a:t>
            </a:r>
            <a:r>
              <a:rPr lang="en-US" dirty="0" smtClean="0"/>
              <a:t>resources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Small and young firms </a:t>
            </a:r>
            <a:r>
              <a:rPr lang="en-US" dirty="0" smtClean="0"/>
              <a:t>are </a:t>
            </a:r>
            <a:r>
              <a:rPr lang="en-US" dirty="0" smtClean="0"/>
              <a:t>the most </a:t>
            </a:r>
            <a:r>
              <a:rPr lang="en-US" dirty="0" smtClean="0"/>
              <a:t>distracted by </a:t>
            </a:r>
            <a:r>
              <a:rPr lang="en-US" dirty="0" smtClean="0"/>
              <a:t>efforts around achieving </a:t>
            </a:r>
            <a:r>
              <a:rPr lang="en-US" dirty="0" smtClean="0"/>
              <a:t>certification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38200" y="365126"/>
            <a:ext cx="10919346" cy="813044"/>
          </a:xfrm>
        </p:spPr>
        <p:txBody>
          <a:bodyPr>
            <a:normAutofit/>
          </a:bodyPr>
          <a:lstStyle/>
          <a:p>
            <a:r>
              <a:rPr lang="en-US" dirty="0" smtClean="0"/>
              <a:t>Certifiers’ </a:t>
            </a:r>
            <a:r>
              <a:rPr lang="en-US" dirty="0" smtClean="0"/>
              <a:t>Revenue Growth </a:t>
            </a:r>
            <a:r>
              <a:rPr lang="en-US" dirty="0" smtClean="0"/>
              <a:t>Takes Short-Term </a:t>
            </a:r>
            <a:r>
              <a:rPr lang="en-US" dirty="0" smtClean="0"/>
              <a:t>Hit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36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2847" y="1230922"/>
            <a:ext cx="10910888" cy="531317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uthors </a:t>
            </a:r>
            <a:r>
              <a:rPr lang="en-US" sz="2400" dirty="0" smtClean="0"/>
              <a:t>conducted follow up interviews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These </a:t>
            </a:r>
            <a:r>
              <a:rPr lang="en-US" sz="2400" dirty="0" smtClean="0"/>
              <a:t>support</a:t>
            </a:r>
            <a:r>
              <a:rPr lang="en-US" sz="2400" dirty="0" smtClean="0"/>
              <a:t>ed the idea </a:t>
            </a:r>
            <a:r>
              <a:rPr lang="en-US" sz="2400" dirty="0"/>
              <a:t>that the timing of certification was largely random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ea typeface="Georgia" panose="02040502050405020303" pitchFamily="18" charset="0"/>
                <a:cs typeface="Arial" charset="0"/>
              </a:rPr>
              <a:t>Helps the claim that </a:t>
            </a:r>
            <a:r>
              <a:rPr lang="en-US" dirty="0">
                <a:ea typeface="Georgia" panose="02040502050405020303" pitchFamily="18" charset="0"/>
                <a:cs typeface="Arial" charset="0"/>
              </a:rPr>
              <a:t>there </a:t>
            </a:r>
            <a:r>
              <a:rPr lang="en-US" dirty="0" smtClean="0">
                <a:ea typeface="Georgia" panose="02040502050405020303" pitchFamily="18" charset="0"/>
                <a:cs typeface="Arial" charset="0"/>
              </a:rPr>
              <a:t>shouldn’t be</a:t>
            </a:r>
            <a:r>
              <a:rPr lang="en-US" dirty="0" smtClean="0">
                <a:ea typeface="Georgia" panose="02040502050405020303" pitchFamily="18" charset="0"/>
                <a:cs typeface="Arial" charset="0"/>
              </a:rPr>
              <a:t> </a:t>
            </a:r>
            <a:r>
              <a:rPr lang="en-US" dirty="0">
                <a:ea typeface="Georgia" panose="02040502050405020303" pitchFamily="18" charset="0"/>
                <a:cs typeface="Arial" charset="0"/>
              </a:rPr>
              <a:t>meaningful differences between the firms that certified in 2013 or the year later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Respondents confirmed </a:t>
            </a:r>
            <a:r>
              <a:rPr lang="en-US" sz="2400" dirty="0" smtClean="0"/>
              <a:t>certification </a:t>
            </a:r>
            <a:r>
              <a:rPr lang="en-US" sz="2400" dirty="0"/>
              <a:t>was an </a:t>
            </a:r>
            <a:r>
              <a:rPr lang="en-US" sz="2400" dirty="0" smtClean="0"/>
              <a:t>in-depth </a:t>
            </a:r>
            <a:r>
              <a:rPr lang="en-US" sz="2400" dirty="0"/>
              <a:t>challenging process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I.e., </a:t>
            </a:r>
            <a:r>
              <a:rPr lang="en-US" dirty="0"/>
              <a:t>r</a:t>
            </a:r>
            <a:r>
              <a:rPr lang="en-US" dirty="0" smtClean="0"/>
              <a:t>easonable that </a:t>
            </a:r>
            <a:r>
              <a:rPr lang="en-US" dirty="0"/>
              <a:t>management could have been </a:t>
            </a:r>
            <a:r>
              <a:rPr lang="en-US" dirty="0" smtClean="0"/>
              <a:t>temporarily distracted </a:t>
            </a:r>
            <a:r>
              <a:rPr lang="en-US" dirty="0"/>
              <a:t>by </a:t>
            </a:r>
            <a:r>
              <a:rPr lang="en-US" dirty="0" smtClean="0"/>
              <a:t>process</a:t>
            </a:r>
            <a:endParaRPr lang="en-US" dirty="0"/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And </a:t>
            </a:r>
            <a:r>
              <a:rPr lang="en-US" dirty="0"/>
              <a:t>also </a:t>
            </a:r>
            <a:r>
              <a:rPr lang="en-US" dirty="0" smtClean="0"/>
              <a:t>confirms that </a:t>
            </a:r>
            <a:r>
              <a:rPr lang="en-US" dirty="0"/>
              <a:t>B Lab fee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a modest part of the burden of </a:t>
            </a:r>
            <a:r>
              <a:rPr lang="en-US" dirty="0" smtClean="0"/>
              <a:t>certification</a:t>
            </a:r>
            <a:endParaRPr lang="en-US" dirty="0"/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Those undergoing certification felt it was worth </a:t>
            </a:r>
            <a:r>
              <a:rPr lang="en-US" sz="2400" dirty="0" smtClean="0"/>
              <a:t>it though</a:t>
            </a:r>
            <a:endParaRPr lang="en-US" sz="2400" dirty="0"/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Respondents said it </a:t>
            </a:r>
            <a:r>
              <a:rPr lang="en-US" dirty="0" smtClean="0"/>
              <a:t>was just </a:t>
            </a:r>
            <a:r>
              <a:rPr lang="en-US" dirty="0"/>
              <a:t>the </a:t>
            </a:r>
            <a:r>
              <a:rPr lang="en-US" dirty="0" smtClean="0"/>
              <a:t>right </a:t>
            </a:r>
            <a:r>
              <a:rPr lang="en-US" dirty="0"/>
              <a:t>thing to </a:t>
            </a:r>
            <a:r>
              <a:rPr lang="en-US" dirty="0" smtClean="0"/>
              <a:t>do</a:t>
            </a:r>
            <a:endParaRPr lang="en-US" dirty="0"/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i="1" dirty="0" smtClean="0"/>
              <a:t>Summary: Certification as a B Corp may distract managerial attention from growth in </a:t>
            </a:r>
            <a:r>
              <a:rPr lang="en-US" sz="2400" i="1" dirty="0" smtClean="0"/>
              <a:t>short </a:t>
            </a:r>
            <a:r>
              <a:rPr lang="en-US" sz="2400" i="1" dirty="0" smtClean="0"/>
              <a:t>term, especially for small, young firms with limited managerial resources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latinLnBrk="0" hangingPunct="1"/>
            <a:r>
              <a:rPr lang="en-US" sz="3600" b="0" i="0" kern="1200" baseline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</a:rPr>
              <a:t>B Certification: The Right Thing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18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ORGIA BRAND">
      <a:dk1>
        <a:srgbClr val="000000"/>
      </a:dk1>
      <a:lt1>
        <a:srgbClr val="FFFFFF"/>
      </a:lt1>
      <a:dk2>
        <a:srgbClr val="BA0C2F"/>
      </a:dk2>
      <a:lt2>
        <a:srgbClr val="D6D2C4"/>
      </a:lt2>
      <a:accent1>
        <a:srgbClr val="9EA2A2"/>
      </a:accent1>
      <a:accent2>
        <a:srgbClr val="66435A"/>
      </a:accent2>
      <a:accent3>
        <a:srgbClr val="BFB800"/>
      </a:accent3>
      <a:accent4>
        <a:srgbClr val="00677F"/>
      </a:accent4>
      <a:accent5>
        <a:srgbClr val="776E64"/>
      </a:accent5>
      <a:accent6>
        <a:srgbClr val="FFCD00"/>
      </a:accent6>
      <a:hlink>
        <a:srgbClr val="00A3AD"/>
      </a:hlink>
      <a:folHlink>
        <a:srgbClr val="594A25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ilBendle2022Template" id="{BEC7C343-AD47-4005-8A73-A213DC9360E4}" vid="{C0C44C52-2BE0-456F-B5AE-B170397002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7B16C695A6BE4081CB91735EF9FF34" ma:contentTypeVersion="15" ma:contentTypeDescription="Create a new document." ma:contentTypeScope="" ma:versionID="828e9ca758edf452246ff65c53f1fa42">
  <xsd:schema xmlns:xsd="http://www.w3.org/2001/XMLSchema" xmlns:xs="http://www.w3.org/2001/XMLSchema" xmlns:p="http://schemas.microsoft.com/office/2006/metadata/properties" xmlns:ns1="http://schemas.microsoft.com/sharepoint/v3" xmlns:ns3="b70f4fde-7caf-486e-a0b3-a0757680229a" xmlns:ns4="5a7019cc-b1f3-44a3-97b2-8299f962a184" targetNamespace="http://schemas.microsoft.com/office/2006/metadata/properties" ma:root="true" ma:fieldsID="10ba8c1773ce35c25d3494f4116983cc" ns1:_="" ns3:_="" ns4:_="">
    <xsd:import namespace="http://schemas.microsoft.com/sharepoint/v3"/>
    <xsd:import namespace="b70f4fde-7caf-486e-a0b3-a0757680229a"/>
    <xsd:import namespace="5a7019cc-b1f3-44a3-97b2-8299f962a1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0f4fde-7caf-486e-a0b3-a075768022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7019cc-b1f3-44a3-97b2-8299f962a184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385C94-8A51-47DC-8E82-E14FE50FD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70f4fde-7caf-486e-a0b3-a0757680229a"/>
    <ds:schemaRef ds:uri="5a7019cc-b1f3-44a3-97b2-8299f962a1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341D4B-1D7D-4B1D-8050-AE5A4FEAA25C}">
  <ds:schemaRefs>
    <ds:schemaRef ds:uri="5a7019cc-b1f3-44a3-97b2-8299f962a18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70f4fde-7caf-486e-a0b3-a0757680229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E6BE9F8-6F62-409D-8D9D-E22959AA74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NeilBendle2022Template</Template>
  <TotalTime>194</TotalTime>
  <Words>1034</Words>
  <Application>Microsoft Office PowerPoint</Application>
  <PresentationFormat>Widescreen</PresentationFormat>
  <Paragraphs>72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Office Theme</vt:lpstr>
      <vt:lpstr>Notes on “The Impact Of B Lab Certification On Firm Growth”, Simon C. Parker, Edward N. Gamble, Peter W. Moroz, And Oana Branzei (2019)</vt:lpstr>
      <vt:lpstr>B Corp Paper Notes</vt:lpstr>
      <vt:lpstr>The Benefits And Costs of Certification</vt:lpstr>
      <vt:lpstr>Costs Of B Corp Certification</vt:lpstr>
      <vt:lpstr>Measuring The Impact Of Certification</vt:lpstr>
      <vt:lpstr>Data Used And Methods</vt:lpstr>
      <vt:lpstr>Certifiers’ Revenue Growth Takes Short-Term Hit </vt:lpstr>
      <vt:lpstr>B Certification: The Right Thing To Do</vt:lpstr>
    </vt:vector>
  </TitlesOfParts>
  <Company>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Thomas Bendle</dc:creator>
  <cp:lastModifiedBy>Neil Thomas Bendle</cp:lastModifiedBy>
  <cp:revision>20</cp:revision>
  <dcterms:created xsi:type="dcterms:W3CDTF">2022-06-22T12:52:19Z</dcterms:created>
  <dcterms:modified xsi:type="dcterms:W3CDTF">2022-06-22T17:56:12Z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0x010100637B16C695A6BE4081CB91735EF9FF34</vt:lpwstr>
  </property>
</Properties>
</file>