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257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9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755" y="45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 smtClean="0"/>
              <a:t>Title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Notes on "Certified 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corporate social responsibility? The current state of certified and decertified B Corps."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Yeuseung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Kim (2021)</a:t>
            </a:r>
            <a:endParaRPr lang="en-US" sz="7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666" y="3705366"/>
            <a:ext cx="5459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Published in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Corporate Social Responsibility and Environmental Management </a:t>
            </a:r>
            <a:r>
              <a:rPr lang="en-US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28(6), pages  </a:t>
            </a:r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1760-1768.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They are intended to make findings of academic research more accessible to those interested in B Corps who 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I have tried to faithfully convey the ideas while adopting everyday language and omitting details important to academics but which don’t impact the core message.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That said, I am sure that I will not do this perfectly not least because the literature involves scholars using many different approaches.  If any authors feel 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Neil Bendle</a:t>
            </a:r>
            <a:endParaRPr lang="en-US" sz="2400" dirty="0"/>
          </a:p>
          <a:p>
            <a:pPr>
              <a:lnSpc>
                <a:spcPct val="130000"/>
              </a:lnSpc>
            </a:pPr>
            <a:r>
              <a:rPr lang="en-US" sz="2400" dirty="0" smtClean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 smtClean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1230922"/>
            <a:ext cx="11443646" cy="5347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Corps are mission-driven firms which agree to a certification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aims to demonstrate that firms follow through on their claims to be focused on benefiting a range of stakeholders, not just the owners</a:t>
            </a:r>
          </a:p>
          <a:p>
            <a:pPr marL="10287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Stakeholders include any entities impacted by the firm</a:t>
            </a:r>
          </a:p>
          <a:p>
            <a:pPr marL="10287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E.g., employees, suppliers, the local community, the environment as well as the owners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Certification by B </a:t>
            </a:r>
            <a:r>
              <a:rPr lang="en-US" sz="2400" dirty="0"/>
              <a:t>L</a:t>
            </a:r>
            <a:r>
              <a:rPr lang="en-US" sz="2400" dirty="0" smtClean="0"/>
              <a:t>abs is voluntary and signals to the public firm’s commitment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Although B Labs started in the US it now has a global reach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/>
              <a:t>Yeuseung</a:t>
            </a:r>
            <a:r>
              <a:rPr lang="en-US" sz="2400" dirty="0" smtClean="0"/>
              <a:t> Kim sought to understand B Corp globally, looking at 4061 companies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Key Objectives:</a:t>
            </a:r>
          </a:p>
          <a:p>
            <a:pPr marL="10287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 gain a better understanding of firms who certify</a:t>
            </a:r>
          </a:p>
          <a:p>
            <a:pPr marL="10287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 gain a better understanding of firms who decertify</a:t>
            </a:r>
          </a:p>
          <a:p>
            <a:pPr marL="14859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I.e., let their B Corps Certification lapse by not reapplying for certification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B Corps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893928"/>
            <a:ext cx="11443646" cy="56842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Firms must score </a:t>
            </a:r>
            <a:r>
              <a:rPr lang="en-US" sz="2400" dirty="0" smtClean="0"/>
              <a:t>80+ </a:t>
            </a:r>
            <a:r>
              <a:rPr lang="en-US" sz="2400" dirty="0"/>
              <a:t>on </a:t>
            </a:r>
            <a:r>
              <a:rPr lang="en-US" sz="2400" dirty="0" smtClean="0"/>
              <a:t>assessment (BIA) of </a:t>
            </a:r>
            <a:r>
              <a:rPr lang="en-US" sz="2400" dirty="0"/>
              <a:t>their business </a:t>
            </a:r>
            <a:r>
              <a:rPr lang="en-US" sz="2400" dirty="0" smtClean="0"/>
              <a:t>practice to certify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involves a significant commitment of effort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BIA gives scores on five dimensions and </a:t>
            </a:r>
            <a:r>
              <a:rPr lang="en-US" sz="2400" dirty="0"/>
              <a:t>an overall </a:t>
            </a:r>
            <a:r>
              <a:rPr lang="en-US" sz="2400" dirty="0" smtClean="0"/>
              <a:t>score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dirty="0" smtClean="0"/>
              <a:t>Governance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dirty="0" smtClean="0"/>
              <a:t>Workers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dirty="0" smtClean="0"/>
              <a:t>Community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dirty="0" smtClean="0"/>
              <a:t>Customers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US" dirty="0" smtClean="0"/>
              <a:t>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a firm becomes a B Corp it is required to recertify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I.e., show it still applies stakeholder friendly business practices that earned it 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Recertification must happen every 3 years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Prior to 2018 recertification had to happen every 2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Recertification also involves a significant commitment of effort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 such, recertifying demonstrates that, for whatever reason, the firm must have believed that certification was a worthwhile process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Certification And Recertification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8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1230922"/>
            <a:ext cx="11443646" cy="5347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 Labs provide data on firms that have been certified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This included details such as: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ates for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umber of times certified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Location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umber of employees and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BIA score (overall and broken down into five dimensions)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err="1" smtClean="0"/>
              <a:t>Yeuseung</a:t>
            </a:r>
            <a:r>
              <a:rPr lang="en-US" sz="2400" dirty="0" smtClean="0"/>
              <a:t> Kim looked at all the companies reported on by B Labs and found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4061 firms had become B Corps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3100 were currently certified (as time of </a:t>
            </a:r>
            <a:r>
              <a:rPr lang="en-US" dirty="0" smtClean="0"/>
              <a:t>writing in 2020)</a:t>
            </a:r>
            <a:endParaRPr lang="en-US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961 had decertified (let their certifications lapse)</a:t>
            </a:r>
          </a:p>
          <a:p>
            <a:pPr marL="14859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 23.7% lapsing (decertification) rate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Data On B Corps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1230922"/>
            <a:ext cx="11443646" cy="534729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US has the largest share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40.3% based in US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20.8% in Europe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16.7% in South America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Most are small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Largest segment 1-9 employee (37.1% of firms)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Certification has only been running since 2007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certification for firms varies between 2007 and the time of the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 had been certified up to 6 times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Certification being relatively new means many firms did not have too many opportunities to recertify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 </a:t>
            </a:r>
            <a:r>
              <a:rPr lang="en-US" sz="2400" dirty="0"/>
              <a:t>was able to look at who </a:t>
            </a:r>
            <a:r>
              <a:rPr lang="en-US" sz="2400" dirty="0" smtClean="0"/>
              <a:t>decertified</a:t>
            </a:r>
            <a:endParaRPr lang="en-US" sz="2400" dirty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Although there is no formal decertification process. Decertifying is letting the certification lapse by not completing the regular recertification process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What Do We Know About B Corps?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89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2610" y="1101268"/>
            <a:ext cx="11443646" cy="55724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 recertification opportunity is where firms are most likely to decertify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Increasing numbers of certifications bring a lessened chance of decertification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Those recertifying multiple times presumably have a stronger commitment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They are also likely find the process easier with greater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Those recertifying had slightly higher overall scores on the original certifications than those that decertified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Presumable those with higher scores were more committed, found the process easier, and were simply better aligned with the B Corp idea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Between </a:t>
            </a:r>
            <a:r>
              <a:rPr lang="en-US" sz="2400" dirty="0"/>
              <a:t>those who </a:t>
            </a:r>
            <a:r>
              <a:rPr lang="en-US" sz="2400" dirty="0" smtClean="0"/>
              <a:t>re- </a:t>
            </a:r>
            <a:r>
              <a:rPr lang="en-US" sz="2400" dirty="0"/>
              <a:t>and </a:t>
            </a:r>
            <a:r>
              <a:rPr lang="en-US" sz="2400" dirty="0" smtClean="0"/>
              <a:t>decertified a difference was seen in the scores on the workers and governance dimensions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dirty="0" smtClean="0"/>
              <a:t>o difference was seen on the community, customers or environment scores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i="1" dirty="0" smtClean="0"/>
              <a:t>Summary: There was a 23.7% decertification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The chance of de-certification falls with more certifications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Firms with higher overall initial BIA scores were more likely to re-certify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Who Decertifies?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13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341D4B-1D7D-4B1D-8050-AE5A4FEAA25C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a7019cc-b1f3-44a3-97b2-8299f962a184"/>
    <ds:schemaRef ds:uri="b70f4fde-7caf-486e-a0b3-a0757680229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382</TotalTime>
  <Words>758</Words>
  <Application>Microsoft Office PowerPoint</Application>
  <PresentationFormat>Widescreen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Office Theme</vt:lpstr>
      <vt:lpstr>Notes on "Certified corporate social responsibility? The current state of certified and decertified B Corps." Yeuseung Kim (2021)</vt:lpstr>
      <vt:lpstr>B Corp Paper Notes</vt:lpstr>
      <vt:lpstr>B Corps</vt:lpstr>
      <vt:lpstr>Certification And Recertification</vt:lpstr>
      <vt:lpstr>Data On B Corps</vt:lpstr>
      <vt:lpstr>What Do We Know About B Corps?</vt:lpstr>
      <vt:lpstr>Who Decertifies?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40</cp:revision>
  <dcterms:created xsi:type="dcterms:W3CDTF">2022-06-22T12:52:19Z</dcterms:created>
  <dcterms:modified xsi:type="dcterms:W3CDTF">2022-06-24T19:39:29Z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